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7" r:id="rId2"/>
    <p:sldId id="278" r:id="rId3"/>
    <p:sldId id="323" r:id="rId4"/>
    <p:sldId id="301" r:id="rId5"/>
    <p:sldId id="321" r:id="rId6"/>
    <p:sldId id="302" r:id="rId7"/>
    <p:sldId id="312" r:id="rId8"/>
    <p:sldId id="303" r:id="rId9"/>
    <p:sldId id="319" r:id="rId10"/>
    <p:sldId id="305" r:id="rId11"/>
    <p:sldId id="307" r:id="rId12"/>
    <p:sldId id="324" r:id="rId13"/>
    <p:sldId id="325" r:id="rId14"/>
    <p:sldId id="320" r:id="rId15"/>
    <p:sldId id="32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BA42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590" autoAdjust="0"/>
  </p:normalViewPr>
  <p:slideViewPr>
    <p:cSldViewPr>
      <p:cViewPr>
        <p:scale>
          <a:sx n="69" d="100"/>
          <a:sy n="69" d="100"/>
        </p:scale>
        <p:origin x="-1194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156370338" cy="1563703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1160E-1A0D-438D-81E5-829A12A46587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26B67-2EBD-41BC-9418-344EC418B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2873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4480" y="4120595"/>
            <a:ext cx="7772400" cy="859205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8825" y="5036825"/>
            <a:ext cx="6400800" cy="83545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6BA42C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rgbClr val="6BA42C"/>
                </a:solidFill>
              </a:defRPr>
            </a:lvl1pPr>
            <a:lvl2pPr>
              <a:defRPr>
                <a:solidFill>
                  <a:srgbClr val="6BA42C"/>
                </a:solidFill>
              </a:defRPr>
            </a:lvl2pPr>
            <a:lvl3pPr>
              <a:defRPr>
                <a:solidFill>
                  <a:srgbClr val="6BA42C"/>
                </a:solidFill>
              </a:defRPr>
            </a:lvl3pPr>
            <a:lvl4pPr>
              <a:defRPr>
                <a:solidFill>
                  <a:srgbClr val="6BA42C"/>
                </a:solidFill>
              </a:defRPr>
            </a:lvl4pPr>
            <a:lvl5pPr>
              <a:defRPr>
                <a:solidFill>
                  <a:srgbClr val="6BA42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274638"/>
            <a:ext cx="671078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5" y="1443836"/>
            <a:ext cx="6710784" cy="4275740"/>
          </a:xfrm>
        </p:spPr>
        <p:txBody>
          <a:bodyPr/>
          <a:lstStyle>
            <a:lvl1pPr>
              <a:defRPr sz="2800">
                <a:solidFill>
                  <a:srgbClr val="6BA42C"/>
                </a:solidFill>
              </a:defRPr>
            </a:lvl1pPr>
            <a:lvl2pPr>
              <a:defRPr>
                <a:solidFill>
                  <a:srgbClr val="6BA42C"/>
                </a:solidFill>
              </a:defRPr>
            </a:lvl2pPr>
            <a:lvl3pPr>
              <a:defRPr>
                <a:solidFill>
                  <a:srgbClr val="6BA42C"/>
                </a:solidFill>
              </a:defRPr>
            </a:lvl3pPr>
            <a:lvl4pPr>
              <a:defRPr>
                <a:solidFill>
                  <a:srgbClr val="6BA42C"/>
                </a:solidFill>
              </a:defRPr>
            </a:lvl4pPr>
            <a:lvl5pPr>
              <a:defRPr>
                <a:solidFill>
                  <a:srgbClr val="6BA42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383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BA42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697"/>
            <a:ext cx="4040188" cy="3798583"/>
          </a:xfrm>
        </p:spPr>
        <p:txBody>
          <a:bodyPr/>
          <a:lstStyle>
            <a:lvl1pPr>
              <a:defRPr sz="2400">
                <a:solidFill>
                  <a:srgbClr val="6BA42C"/>
                </a:solidFill>
              </a:defRPr>
            </a:lvl1pPr>
            <a:lvl2pPr>
              <a:defRPr sz="2000">
                <a:solidFill>
                  <a:srgbClr val="6BA42C"/>
                </a:solidFill>
              </a:defRPr>
            </a:lvl2pPr>
            <a:lvl3pPr>
              <a:defRPr sz="1800">
                <a:solidFill>
                  <a:srgbClr val="6BA42C"/>
                </a:solidFill>
              </a:defRPr>
            </a:lvl3pPr>
            <a:lvl4pPr>
              <a:defRPr sz="1600">
                <a:solidFill>
                  <a:srgbClr val="6BA42C"/>
                </a:solidFill>
              </a:defRPr>
            </a:lvl4pPr>
            <a:lvl5pPr>
              <a:defRPr sz="1600">
                <a:solidFill>
                  <a:srgbClr val="6BA42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4383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BA42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697"/>
            <a:ext cx="4041775" cy="3798583"/>
          </a:xfrm>
        </p:spPr>
        <p:txBody>
          <a:bodyPr/>
          <a:lstStyle>
            <a:lvl1pPr>
              <a:defRPr sz="2400">
                <a:solidFill>
                  <a:srgbClr val="6BA42C"/>
                </a:solidFill>
              </a:defRPr>
            </a:lvl1pPr>
            <a:lvl2pPr>
              <a:defRPr sz="2000">
                <a:solidFill>
                  <a:srgbClr val="6BA42C"/>
                </a:solidFill>
              </a:defRPr>
            </a:lvl2pPr>
            <a:lvl3pPr>
              <a:defRPr sz="1800">
                <a:solidFill>
                  <a:srgbClr val="6BA42C"/>
                </a:solidFill>
              </a:defRPr>
            </a:lvl3pPr>
            <a:lvl4pPr>
              <a:defRPr sz="1600">
                <a:solidFill>
                  <a:srgbClr val="6BA42C"/>
                </a:solidFill>
              </a:defRPr>
            </a:lvl4pPr>
            <a:lvl5pPr>
              <a:defRPr sz="1600">
                <a:solidFill>
                  <a:srgbClr val="6BA42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342" y="374901"/>
            <a:ext cx="8229600" cy="91623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Муниципальное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бюджетное общеобразовательное</a:t>
            </a:r>
            <a:b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учреждение основная общеобразовательная</a:t>
            </a:r>
            <a:b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школа № 37 х. Калинина, Апшеронского района </a:t>
            </a:r>
            <a:b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950" y="3887115"/>
            <a:ext cx="8237835" cy="540763"/>
          </a:xfrm>
        </p:spPr>
        <p:txBody>
          <a:bodyPr>
            <a:normAutofit/>
            <a:scene3d>
              <a:camera prst="perspective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  <a:p>
            <a:pPr marL="0" indent="1609725">
              <a:lnSpc>
                <a:spcPct val="115000"/>
              </a:lnSpc>
              <a:spcAft>
                <a:spcPts val="1000"/>
              </a:spcAft>
              <a:buNone/>
            </a:pP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6950" y="1443835"/>
            <a:ext cx="8093365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+mj-ea"/>
                <a:cs typeface="Times New Roman"/>
              </a:rPr>
              <a:t>Отчет о проведении </a:t>
            </a:r>
            <a:r>
              <a:rPr lang="ru-RU" sz="4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+mj-ea"/>
                <a:cs typeface="Times New Roman"/>
              </a:rPr>
              <a:t>краевой </a:t>
            </a:r>
            <a:r>
              <a:rPr lang="ru-RU" sz="45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+mj-ea"/>
                <a:cs typeface="Times New Roman"/>
              </a:rPr>
              <a:t>экологической акции </a:t>
            </a:r>
            <a:endParaRPr lang="ru-RU" sz="45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+mj-ea"/>
              <a:cs typeface="Times New Roman"/>
            </a:endParaRPr>
          </a:p>
          <a:p>
            <a:pPr algn="ctr"/>
            <a:r>
              <a:rPr lang="ru-RU" sz="4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+mj-ea"/>
                <a:cs typeface="Times New Roman"/>
              </a:rPr>
              <a:t>«Птицы Кубани»</a:t>
            </a:r>
          </a:p>
          <a:p>
            <a:pPr algn="ctr"/>
            <a:r>
              <a:rPr lang="ru-RU" sz="4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+mj-ea"/>
                <a:cs typeface="Times New Roman"/>
              </a:rPr>
              <a:t>операция «День птиц»</a:t>
            </a:r>
            <a:endParaRPr lang="ru-RU" sz="4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156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25954" r="18047"/>
          <a:stretch>
            <a:fillRect/>
          </a:stretch>
        </p:blipFill>
        <p:spPr bwMode="auto">
          <a:xfrm>
            <a:off x="4113886" y="222195"/>
            <a:ext cx="4581149" cy="6413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D:\школа 2016\фото пдк\IMG_20170317_0957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9785" y="222196"/>
            <a:ext cx="3206805" cy="48865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6107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 2016\фото пдк\IMG_20170317_1004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4130" y="0"/>
            <a:ext cx="427574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33318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55" y="374900"/>
            <a:ext cx="8704185" cy="53446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Хочется верить, что птицы заселятся в наши скворечники и будут радовать нас своими звонкими песнями!</a:t>
            </a:r>
          </a:p>
          <a:p>
            <a:pPr marL="0" indent="0" algn="just">
              <a:buNone/>
            </a:pPr>
            <a:endParaRPr lang="ru-RU" sz="96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295" y="2970885"/>
            <a:ext cx="431353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D:\школа 2016\6 класс\для п р о е к т а\скворечник.jpg"/>
          <p:cNvPicPr>
            <a:picLocks noChangeAspect="1" noChangeArrowheads="1"/>
          </p:cNvPicPr>
          <p:nvPr/>
        </p:nvPicPr>
        <p:blipFill>
          <a:blip r:embed="rId3" cstate="print"/>
          <a:srcRect r="25000"/>
          <a:stretch>
            <a:fillRect/>
          </a:stretch>
        </p:blipFill>
        <p:spPr bwMode="auto">
          <a:xfrm>
            <a:off x="1059785" y="2360065"/>
            <a:ext cx="3054099" cy="29013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20860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260" y="374900"/>
            <a:ext cx="8695949" cy="53446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Благодаря операции «День птиц» мы научились: </a:t>
            </a:r>
            <a:endParaRPr lang="ru-RU" sz="32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</a:rPr>
              <a:t>п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равильно выбирать древесину для скворечника;</a:t>
            </a:r>
          </a:p>
          <a:p>
            <a:pPr algn="just">
              <a:spcAft>
                <a:spcPts val="0"/>
              </a:spcAft>
            </a:pP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</a:rPr>
              <a:t>в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ыполнять чертеж скворечника на досках;</a:t>
            </a:r>
          </a:p>
          <a:p>
            <a:pPr algn="just">
              <a:spcAft>
                <a:spcPts val="0"/>
              </a:spcAft>
            </a:pP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</a:rPr>
              <a:t>в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ырезать и обрабатывать детали будущего скворечника;</a:t>
            </a:r>
          </a:p>
          <a:p>
            <a:pPr algn="just">
              <a:spcAft>
                <a:spcPts val="0"/>
              </a:spcAft>
            </a:pP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правильно развешивать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</a:rPr>
              <a:t>	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</a:rPr>
              <a:t>птичьи 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домики.</a:t>
            </a:r>
            <a:endParaRPr lang="ru-RU" dirty="0">
              <a:solidFill>
                <a:schemeClr val="tx1"/>
              </a:solidFill>
              <a:latin typeface="Times New Roman"/>
              <a:ea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9322" y="3276295"/>
            <a:ext cx="4204678" cy="358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07719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hnu.docdat.com/pars_docs/refs/181/180050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965" y="222195"/>
            <a:ext cx="8246070" cy="6108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90897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lum bright="-20000" contrast="20000"/>
          </a:blip>
          <a:srcRect b="15385"/>
          <a:stretch>
            <a:fillRect/>
          </a:stretch>
        </p:blipFill>
        <p:spPr bwMode="auto">
          <a:xfrm>
            <a:off x="448965" y="222196"/>
            <a:ext cx="8246070" cy="4275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 cstate="print">
            <a:lum bright="-20000" contrast="20000"/>
          </a:blip>
          <a:srcRect t="26028" b="42723"/>
          <a:stretch>
            <a:fillRect/>
          </a:stretch>
        </p:blipFill>
        <p:spPr bwMode="auto">
          <a:xfrm>
            <a:off x="448965" y="4497935"/>
            <a:ext cx="8246070" cy="191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274638"/>
            <a:ext cx="8398775" cy="1321902"/>
          </a:xfrm>
        </p:spPr>
        <p:txBody>
          <a:bodyPr>
            <a:noAutofit/>
          </a:bodyPr>
          <a:lstStyle/>
          <a:p>
            <a:pPr algn="just"/>
            <a:r>
              <a:rPr lang="ru-RU" sz="3200" b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ru-RU" sz="3200" b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3200" b="1" u="sng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ru-RU" sz="3200" b="1" u="sng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3200" b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Цель акции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: формирование у обучающихся основ экологической культуры, привлечение к оказанию практической помощи в сохранении численности птиц Кубани.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9" r="734" b="6425"/>
          <a:stretch/>
        </p:blipFill>
        <p:spPr bwMode="auto">
          <a:xfrm>
            <a:off x="1517900" y="2512770"/>
            <a:ext cx="5802790" cy="3589362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355763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260" y="222195"/>
            <a:ext cx="8695949" cy="641361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	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Забота </a:t>
            </a: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о пернатых не требует больших затрат, а только желание 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ребят и их родителей. Сегодня – </a:t>
            </a: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время вспомнить, и возродить Международный день птиц, как яркое, неформальное мероприятие, которое по праву должно снова включить в себя традиции наших предков.</a:t>
            </a:r>
            <a:endParaRPr lang="ru-RU" sz="24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kern="0" dirty="0" smtClean="0">
                <a:solidFill>
                  <a:schemeClr val="tx1"/>
                </a:solidFill>
                <a:latin typeface="Times New Roman"/>
              </a:rPr>
              <a:t>	Учащиеся 4-8 классов </a:t>
            </a:r>
            <a:r>
              <a:rPr lang="ru-RU" kern="0" dirty="0">
                <a:solidFill>
                  <a:schemeClr val="tx1"/>
                </a:solidFill>
                <a:latin typeface="Times New Roman"/>
              </a:rPr>
              <a:t>решили позаботиться о пернатых друзьях и активно подготовиться к встречи с ними</a:t>
            </a:r>
            <a:r>
              <a:rPr lang="ru-RU" kern="0" dirty="0" smtClean="0">
                <a:solidFill>
                  <a:schemeClr val="tx1"/>
                </a:solidFill>
                <a:latin typeface="Times New Roman"/>
              </a:rPr>
              <a:t>. Учащиеся 4 класса делали скворечники вместе с родителями, проявив богатую фантазию.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kern="0" dirty="0" smtClean="0">
                <a:solidFill>
                  <a:schemeClr val="tx1"/>
                </a:solidFill>
                <a:latin typeface="Times New Roman"/>
              </a:rPr>
              <a:t>Ученики 5-8 классов, вместе с учителями, посетили деревообрабатывающий комбинат, где под руководством профессионалов изготовили скворечники. </a:t>
            </a:r>
            <a:r>
              <a:rPr lang="ru-RU" kern="0" dirty="0">
                <a:solidFill>
                  <a:schemeClr val="tx1"/>
                </a:solidFill>
                <a:latin typeface="Times New Roman"/>
              </a:rPr>
              <a:t>Скворец одна из самых знакомых певчих </a:t>
            </a:r>
            <a:r>
              <a:rPr lang="ru-RU" kern="0" dirty="0" smtClean="0">
                <a:solidFill>
                  <a:schemeClr val="tx1"/>
                </a:solidFill>
                <a:latin typeface="Times New Roman"/>
              </a:rPr>
              <a:t>птиц.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kern="0" dirty="0">
                <a:solidFill>
                  <a:schemeClr val="tx1"/>
                </a:solidFill>
                <a:latin typeface="Times New Roman"/>
              </a:rPr>
              <a:t>	</a:t>
            </a:r>
            <a:r>
              <a:rPr lang="ru-RU" kern="0" dirty="0" smtClean="0">
                <a:solidFill>
                  <a:schemeClr val="tx1"/>
                </a:solidFill>
                <a:latin typeface="Times New Roman"/>
              </a:rPr>
              <a:t>	Если 	весной </a:t>
            </a:r>
            <a:r>
              <a:rPr lang="ru-RU" kern="0" dirty="0">
                <a:solidFill>
                  <a:schemeClr val="tx1"/>
                </a:solidFill>
                <a:latin typeface="Times New Roman"/>
              </a:rPr>
              <a:t>поблизости не поет скворец, </a:t>
            </a:r>
            <a:r>
              <a:rPr lang="ru-RU" kern="0" dirty="0" smtClean="0">
                <a:solidFill>
                  <a:schemeClr val="tx1"/>
                </a:solidFill>
                <a:latin typeface="Times New Roman"/>
              </a:rPr>
              <a:t>		           значит  весна не наступила…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kern="0" dirty="0" smtClean="0">
                <a:solidFill>
                  <a:schemeClr val="tx1"/>
                </a:solidFill>
                <a:latin typeface="Times New Roman"/>
              </a:rPr>
              <a:t>	</a:t>
            </a:r>
            <a:r>
              <a:rPr lang="ru-RU" b="1" u="sng" kern="0" dirty="0" smtClean="0">
                <a:solidFill>
                  <a:schemeClr val="tx1"/>
                </a:solidFill>
                <a:latin typeface="Times New Roman"/>
              </a:rPr>
              <a:t>Так </a:t>
            </a:r>
            <a:r>
              <a:rPr lang="ru-RU" b="1" u="sng" kern="0" dirty="0">
                <a:solidFill>
                  <a:schemeClr val="tx1"/>
                </a:solidFill>
                <a:latin typeface="Times New Roman"/>
              </a:rPr>
              <a:t>давайте сделаем весну!</a:t>
            </a:r>
            <a:endParaRPr lang="ru-RU" sz="4400" b="1" u="sng" dirty="0">
              <a:solidFill>
                <a:schemeClr val="tx1"/>
              </a:solidFill>
              <a:latin typeface="Times New Roman"/>
            </a:endParaRPr>
          </a:p>
          <a:p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xmlns="" val="1055105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965" y="527605"/>
            <a:ext cx="8543244" cy="5191971"/>
          </a:xfrm>
        </p:spPr>
        <p:txBody>
          <a:bodyPr>
            <a:normAutofit fontScale="92500" lnSpcReduction="20000"/>
          </a:bodyPr>
          <a:lstStyle/>
          <a:p>
            <a:pPr marL="87313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6</a:t>
            </a: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марта 2017 года учащиеся МБОУ </a:t>
            </a: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ООШ </a:t>
            </a:r>
            <a:r>
              <a:rPr lang="ru-RU" b="1" dirty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№ </a:t>
            </a: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37  </a:t>
            </a:r>
          </a:p>
          <a:p>
            <a:pPr marL="87313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х. Калинина, Апшеронского района, Краснодарского края приняли участие </a:t>
            </a:r>
            <a:r>
              <a:rPr lang="ru-RU" b="1" dirty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в экологической акции «Птицы Кубани», </a:t>
            </a: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операция «День птиц», посвященной </a:t>
            </a:r>
            <a:r>
              <a:rPr lang="ru-RU" b="1" dirty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Международному дню птиц. </a:t>
            </a:r>
            <a:endParaRPr lang="ru-RU" b="1" dirty="0" smtClean="0">
              <a:solidFill>
                <a:srgbClr val="7030A0"/>
              </a:solidFill>
              <a:latin typeface="Microsoft Sans Serif" panose="020B0604020202020204" pitchFamily="34" charset="0"/>
              <a:ea typeface="Calibri"/>
              <a:cs typeface="Microsoft Sans Serif" panose="020B0604020202020204" pitchFamily="34" charset="0"/>
            </a:endParaRPr>
          </a:p>
          <a:p>
            <a:pPr marL="87313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	Участники </a:t>
            </a:r>
            <a:r>
              <a:rPr lang="ru-RU" b="1" dirty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волонтерского отряда </a:t>
            </a: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«Эколог» вместе с классными руководителями и родителями, </a:t>
            </a:r>
          </a:p>
          <a:p>
            <a:pPr marL="87313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     </a:t>
            </a:r>
            <a:r>
              <a:rPr lang="ru-RU" b="1" dirty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изготовили </a:t>
            </a: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	скворечники </a:t>
            </a:r>
            <a:r>
              <a:rPr lang="ru-RU" b="1" dirty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для птиц </a:t>
            </a: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и развесили</a:t>
            </a:r>
          </a:p>
          <a:p>
            <a:pPr marL="87313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                  </a:t>
            </a:r>
            <a:r>
              <a:rPr lang="ru-RU" b="1" dirty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их на </a:t>
            </a:r>
            <a:r>
              <a:rPr lang="ru-RU" b="1" dirty="0" smtClean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	пришкольной </a:t>
            </a:r>
            <a:r>
              <a:rPr lang="ru-RU" b="1" dirty="0">
                <a:solidFill>
                  <a:srgbClr val="7030A0"/>
                </a:solidFill>
                <a:latin typeface="Microsoft Sans Serif" panose="020B0604020202020204" pitchFamily="34" charset="0"/>
                <a:ea typeface="Calibri"/>
                <a:cs typeface="Microsoft Sans Serif" panose="020B0604020202020204" pitchFamily="34" charset="0"/>
              </a:rPr>
              <a:t>территории. </a:t>
            </a:r>
            <a:endParaRPr lang="ru-RU" sz="2000" b="1" dirty="0">
              <a:solidFill>
                <a:srgbClr val="7030A0"/>
              </a:solidFill>
              <a:latin typeface="Microsoft Sans Serif" panose="020B0604020202020204" pitchFamily="34" charset="0"/>
              <a:ea typeface="Calibri"/>
              <a:cs typeface="Microsoft Sans Serif" panose="020B0604020202020204" pitchFamily="34" charset="0"/>
            </a:endParaRP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5213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375" y="274637"/>
            <a:ext cx="8237834" cy="71108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Вот такие  скворечники получились!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6" name="Picture 2" descr="D:\школа 2016\ДЛЯ САЙТА\ф о т о\IMG_20160412_132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965" y="833015"/>
            <a:ext cx="4123035" cy="320680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705" y="3581705"/>
            <a:ext cx="4275740" cy="3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40707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69490"/>
            <a:ext cx="8543244" cy="134814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Участники волонтерского отряда </a:t>
            </a:r>
            <a:b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«Эколог»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b="32258"/>
          <a:stretch>
            <a:fillRect/>
          </a:stretch>
        </p:blipFill>
        <p:spPr bwMode="auto">
          <a:xfrm>
            <a:off x="1212489" y="1291130"/>
            <a:ext cx="7482545" cy="397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12043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274638"/>
            <a:ext cx="8695949" cy="71108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И закипела работа…</a:t>
            </a:r>
            <a:endParaRPr lang="ru-RU" sz="40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260" y="985720"/>
            <a:ext cx="5009501" cy="3139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1180" y="3429000"/>
            <a:ext cx="5182820" cy="34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25843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99660" cy="2753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15404" t="14638" b="10227"/>
          <a:stretch>
            <a:fillRect/>
          </a:stretch>
        </p:blipFill>
        <p:spPr bwMode="auto">
          <a:xfrm>
            <a:off x="5335525" y="0"/>
            <a:ext cx="3197655" cy="427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8721" y="2360066"/>
            <a:ext cx="3914500" cy="425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073349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школа 2016\фото пдк\IMG_20170317_095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2490" y="527604"/>
            <a:ext cx="7329840" cy="47338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75221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5726</TotalTime>
  <Words>114</Words>
  <Application>Microsoft Office PowerPoint</Application>
  <PresentationFormat>Экран (4:3)</PresentationFormat>
  <Paragraphs>28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Муниципальное бюджетное общеобразовательное учреждение основная общеобразовательная  школа № 37 х. Калинина, Апшеронского района  </vt:lpstr>
      <vt:lpstr>  Цель акции: формирование у обучающихся основ экологической культуры, привлечение к оказанию практической помощи в сохранении численности птиц Кубани.</vt:lpstr>
      <vt:lpstr>Слайд 3</vt:lpstr>
      <vt:lpstr>Слайд 4</vt:lpstr>
      <vt:lpstr>Вот такие  скворечники получились!</vt:lpstr>
      <vt:lpstr>Участники волонтерского отряда  «Эколог»</vt:lpstr>
      <vt:lpstr>И закипела работа…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Admin</cp:lastModifiedBy>
  <cp:revision>90</cp:revision>
  <dcterms:created xsi:type="dcterms:W3CDTF">2013-08-21T19:17:07Z</dcterms:created>
  <dcterms:modified xsi:type="dcterms:W3CDTF">2017-03-31T10:00:05Z</dcterms:modified>
</cp:coreProperties>
</file>